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  <p:sldId id="265" r:id="rId38"/>
    <p:sldId id="266" r:id="rId3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Times New Roman" charset="1" panose="02030502070405020303"/>
      <p:regular r:id="rId14"/>
    </p:embeddedFont>
    <p:embeddedFont>
      <p:font typeface="Times New Roman Bold" charset="1" panose="02030802070405020303"/>
      <p:regular r:id="rId15"/>
    </p:embeddedFont>
    <p:embeddedFont>
      <p:font typeface="Times New Roman Italics" charset="1" panose="02030502070405090303"/>
      <p:regular r:id="rId16"/>
    </p:embeddedFont>
    <p:embeddedFont>
      <p:font typeface="Times New Roman Bold Italics" charset="1" panose="02030802070405090303"/>
      <p:regular r:id="rId17"/>
    </p:embeddedFont>
    <p:embeddedFont>
      <p:font typeface="Times New Roman Medium" charset="1" panose="02030502070405020303"/>
      <p:regular r:id="rId18"/>
    </p:embeddedFont>
    <p:embeddedFont>
      <p:font typeface="Times New Roman Medium Italics" charset="1" panose="02030502070405090303"/>
      <p:regular r:id="rId19"/>
    </p:embeddedFont>
    <p:embeddedFont>
      <p:font typeface="Times New Roman Semi-Bold" charset="1" panose="02030702070405020303"/>
      <p:regular r:id="rId20"/>
    </p:embeddedFont>
    <p:embeddedFont>
      <p:font typeface="Times New Roman Semi-Bold Italics" charset="1" panose="02030702070405090303"/>
      <p:regular r:id="rId21"/>
    </p:embeddedFont>
    <p:embeddedFont>
      <p:font typeface="Times New Roman Ultra-Bold" charset="1" panose="02030902070405020303"/>
      <p:regular r:id="rId22"/>
    </p:embeddedFont>
    <p:embeddedFont>
      <p:font typeface="Now" charset="1" panose="00000500000000000000"/>
      <p:regular r:id="rId23"/>
    </p:embeddedFont>
    <p:embeddedFont>
      <p:font typeface="Now Bold" charset="1" panose="00000800000000000000"/>
      <p:regular r:id="rId24"/>
    </p:embeddedFont>
    <p:embeddedFont>
      <p:font typeface="Now Thin" charset="1" panose="00000300000000000000"/>
      <p:regular r:id="rId25"/>
    </p:embeddedFont>
    <p:embeddedFont>
      <p:font typeface="Now Light" charset="1" panose="00000400000000000000"/>
      <p:regular r:id="rId26"/>
    </p:embeddedFont>
    <p:embeddedFont>
      <p:font typeface="Now Medium" charset="1" panose="00000600000000000000"/>
      <p:regular r:id="rId27"/>
    </p:embeddedFont>
    <p:embeddedFont>
      <p:font typeface="Now Heavy" charset="1" panose="00000A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slides/slide1.xml" Type="http://schemas.openxmlformats.org/officeDocument/2006/relationships/slide"/><Relationship Id="rId3" Target="viewProps.xml" Type="http://schemas.openxmlformats.org/officeDocument/2006/relationships/viewProps"/><Relationship Id="rId30" Target="slides/slide2.xml" Type="http://schemas.openxmlformats.org/officeDocument/2006/relationships/slide"/><Relationship Id="rId31" Target="slides/slide3.xml" Type="http://schemas.openxmlformats.org/officeDocument/2006/relationships/slide"/><Relationship Id="rId32" Target="slides/slide4.xml" Type="http://schemas.openxmlformats.org/officeDocument/2006/relationships/slide"/><Relationship Id="rId33" Target="slides/slide5.xml" Type="http://schemas.openxmlformats.org/officeDocument/2006/relationships/slide"/><Relationship Id="rId34" Target="slides/slide6.xml" Type="http://schemas.openxmlformats.org/officeDocument/2006/relationships/slide"/><Relationship Id="rId35" Target="slides/slide7.xml" Type="http://schemas.openxmlformats.org/officeDocument/2006/relationships/slide"/><Relationship Id="rId36" Target="slides/slide8.xml" Type="http://schemas.openxmlformats.org/officeDocument/2006/relationships/slide"/><Relationship Id="rId37" Target="slides/slide9.xml" Type="http://schemas.openxmlformats.org/officeDocument/2006/relationships/slide"/><Relationship Id="rId38" Target="slides/slide10.xml" Type="http://schemas.openxmlformats.org/officeDocument/2006/relationships/slide"/><Relationship Id="rId39" Target="slides/slide1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svg" Type="http://schemas.openxmlformats.org/officeDocument/2006/relationships/image"/><Relationship Id="rId2" Target="../media/image1.jpeg" Type="http://schemas.openxmlformats.org/officeDocument/2006/relationships/image"/><Relationship Id="rId3" Target="../media/image10.jpeg" Type="http://schemas.openxmlformats.org/officeDocument/2006/relationships/image"/><Relationship Id="rId4" Target="../media/image11.jpeg" Type="http://schemas.openxmlformats.org/officeDocument/2006/relationships/image"/><Relationship Id="rId5" Target="../media/image12.jpe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3.png" Type="http://schemas.openxmlformats.org/officeDocument/2006/relationships/image"/><Relationship Id="rId9" Target="../media/image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jpe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8.jpe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2" Target="../media/image1.jpe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jpe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8.jpe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svg" Type="http://schemas.openxmlformats.org/officeDocument/2006/relationships/image"/><Relationship Id="rId2" Target="../media/image1.jpeg" Type="http://schemas.openxmlformats.org/officeDocument/2006/relationships/image"/><Relationship Id="rId3" Target="../media/image13.pn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48409">
            <a:off x="-1871927" y="7973496"/>
            <a:ext cx="6755091" cy="6130246"/>
          </a:xfrm>
          <a:custGeom>
            <a:avLst/>
            <a:gdLst/>
            <a:ahLst/>
            <a:cxnLst/>
            <a:rect r="r" b="b" t="t" l="l"/>
            <a:pathLst>
              <a:path h="6130246" w="6755091">
                <a:moveTo>
                  <a:pt x="0" y="0"/>
                </a:moveTo>
                <a:lnTo>
                  <a:pt x="6755092" y="0"/>
                </a:lnTo>
                <a:lnTo>
                  <a:pt x="6755092" y="6130246"/>
                </a:lnTo>
                <a:lnTo>
                  <a:pt x="0" y="61302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223819">
            <a:off x="10214960" y="-5715833"/>
            <a:ext cx="12596877" cy="11431666"/>
          </a:xfrm>
          <a:custGeom>
            <a:avLst/>
            <a:gdLst/>
            <a:ahLst/>
            <a:cxnLst/>
            <a:rect r="r" b="b" t="t" l="l"/>
            <a:pathLst>
              <a:path h="11431666" w="12596877">
                <a:moveTo>
                  <a:pt x="0" y="0"/>
                </a:moveTo>
                <a:lnTo>
                  <a:pt x="12596877" y="0"/>
                </a:lnTo>
                <a:lnTo>
                  <a:pt x="12596877" y="11431666"/>
                </a:lnTo>
                <a:lnTo>
                  <a:pt x="0" y="114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893686" y="2267276"/>
            <a:ext cx="8547187" cy="1195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67"/>
              </a:lnSpc>
            </a:pPr>
            <a:r>
              <a:rPr lang="en-US" sz="6399">
                <a:solidFill>
                  <a:srgbClr val="B100E8"/>
                </a:solidFill>
                <a:latin typeface="Times New Roman Bold"/>
              </a:rPr>
              <a:t>SCORE_MORE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1028700" y="-143539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194833">
            <a:off x="14482979" y="8370874"/>
            <a:ext cx="5020066" cy="5020066"/>
          </a:xfrm>
          <a:custGeom>
            <a:avLst/>
            <a:gdLst/>
            <a:ahLst/>
            <a:cxnLst/>
            <a:rect r="r" b="b" t="t" l="l"/>
            <a:pathLst>
              <a:path h="5020066" w="5020066">
                <a:moveTo>
                  <a:pt x="0" y="0"/>
                </a:moveTo>
                <a:lnTo>
                  <a:pt x="5020067" y="0"/>
                </a:lnTo>
                <a:lnTo>
                  <a:pt x="5020067" y="5020066"/>
                </a:lnTo>
                <a:lnTo>
                  <a:pt x="0" y="5020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800240" y="3134465"/>
            <a:ext cx="4018070" cy="4018070"/>
            <a:chOff x="0" y="0"/>
            <a:chExt cx="14840029" cy="148400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lin ang="2100000"/>
            </a:gra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2B1511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6"/>
              <a:stretch>
                <a:fillRect l="-24665" t="0" r="-24665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476919" y="1961830"/>
            <a:ext cx="2057400" cy="2042437"/>
          </a:xfrm>
          <a:custGeom>
            <a:avLst/>
            <a:gdLst/>
            <a:ahLst/>
            <a:cxnLst/>
            <a:rect r="r" b="b" t="t" l="l"/>
            <a:pathLst>
              <a:path h="2042437" w="2057400">
                <a:moveTo>
                  <a:pt x="0" y="0"/>
                </a:moveTo>
                <a:lnTo>
                  <a:pt x="2057400" y="0"/>
                </a:lnTo>
                <a:lnTo>
                  <a:pt x="2057400" y="2042437"/>
                </a:lnTo>
                <a:lnTo>
                  <a:pt x="0" y="20424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460301" y="9468413"/>
            <a:ext cx="7827699" cy="503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83"/>
              </a:lnSpc>
              <a:spcBef>
                <a:spcPct val="0"/>
              </a:spcBef>
            </a:pPr>
            <a:r>
              <a:rPr lang="en-US" sz="2913">
                <a:solidFill>
                  <a:srgbClr val="FFFAEB"/>
                </a:solidFill>
                <a:latin typeface="Times New Roman"/>
              </a:rPr>
              <a:t>September 20, 2023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010859" y="5217579"/>
            <a:ext cx="5232638" cy="1934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4"/>
              </a:lnSpc>
            </a:pPr>
          </a:p>
          <a:p>
            <a:pPr>
              <a:lnSpc>
                <a:spcPts val="3754"/>
              </a:lnSpc>
            </a:pPr>
            <a:r>
              <a:rPr lang="en-US" sz="3052" spc="-61">
                <a:solidFill>
                  <a:srgbClr val="FFFAEB"/>
                </a:solidFill>
                <a:latin typeface="Times New Roman Bold"/>
              </a:rPr>
              <a:t>Software Project Lab-I </a:t>
            </a:r>
          </a:p>
          <a:p>
            <a:pPr>
              <a:lnSpc>
                <a:spcPts val="3754"/>
              </a:lnSpc>
            </a:pPr>
            <a:r>
              <a:rPr lang="en-US" sz="3052" spc="-61">
                <a:solidFill>
                  <a:srgbClr val="FFFAEB"/>
                </a:solidFill>
                <a:latin typeface="Times New Roman Bold"/>
              </a:rPr>
              <a:t>SWE 4304</a:t>
            </a:r>
          </a:p>
          <a:p>
            <a:pPr algn="l" marL="0" indent="0" lvl="0">
              <a:lnSpc>
                <a:spcPts val="375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43001" y="1377744"/>
            <a:ext cx="8850972" cy="1356439"/>
            <a:chOff x="0" y="0"/>
            <a:chExt cx="2331120" cy="3572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31120" cy="357251"/>
            </a:xfrm>
            <a:custGeom>
              <a:avLst/>
              <a:gdLst/>
              <a:ahLst/>
              <a:cxnLst/>
              <a:rect r="r" b="b" t="t" l="l"/>
              <a:pathLst>
                <a:path h="357251" w="2331120">
                  <a:moveTo>
                    <a:pt x="12246" y="0"/>
                  </a:moveTo>
                  <a:lnTo>
                    <a:pt x="2318875" y="0"/>
                  </a:lnTo>
                  <a:cubicBezTo>
                    <a:pt x="2322122" y="0"/>
                    <a:pt x="2325237" y="1290"/>
                    <a:pt x="2327534" y="3587"/>
                  </a:cubicBezTo>
                  <a:cubicBezTo>
                    <a:pt x="2329830" y="5883"/>
                    <a:pt x="2331120" y="8998"/>
                    <a:pt x="2331120" y="12246"/>
                  </a:cubicBezTo>
                  <a:lnTo>
                    <a:pt x="2331120" y="345006"/>
                  </a:lnTo>
                  <a:cubicBezTo>
                    <a:pt x="2331120" y="348253"/>
                    <a:pt x="2329830" y="351368"/>
                    <a:pt x="2327534" y="353665"/>
                  </a:cubicBezTo>
                  <a:cubicBezTo>
                    <a:pt x="2325237" y="355961"/>
                    <a:pt x="2322122" y="357251"/>
                    <a:pt x="2318875" y="357251"/>
                  </a:cubicBezTo>
                  <a:lnTo>
                    <a:pt x="12246" y="357251"/>
                  </a:lnTo>
                  <a:cubicBezTo>
                    <a:pt x="8998" y="357251"/>
                    <a:pt x="5883" y="355961"/>
                    <a:pt x="3587" y="353665"/>
                  </a:cubicBezTo>
                  <a:cubicBezTo>
                    <a:pt x="1290" y="351368"/>
                    <a:pt x="0" y="348253"/>
                    <a:pt x="0" y="345006"/>
                  </a:cubicBezTo>
                  <a:lnTo>
                    <a:pt x="0" y="12246"/>
                  </a:lnTo>
                  <a:cubicBezTo>
                    <a:pt x="0" y="8998"/>
                    <a:pt x="1290" y="5883"/>
                    <a:pt x="3587" y="3587"/>
                  </a:cubicBezTo>
                  <a:cubicBezTo>
                    <a:pt x="5883" y="1290"/>
                    <a:pt x="8998" y="0"/>
                    <a:pt x="1224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63000"/>
                  </a:srgbClr>
                </a:gs>
                <a:gs pos="100000">
                  <a:srgbClr val="B100E8">
                    <a:alpha val="63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31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721564" y="2734183"/>
            <a:ext cx="7968456" cy="5623309"/>
          </a:xfrm>
          <a:custGeom>
            <a:avLst/>
            <a:gdLst/>
            <a:ahLst/>
            <a:cxnLst/>
            <a:rect r="r" b="b" t="t" l="l"/>
            <a:pathLst>
              <a:path h="5623309" w="7968456">
                <a:moveTo>
                  <a:pt x="0" y="0"/>
                </a:moveTo>
                <a:lnTo>
                  <a:pt x="7968456" y="0"/>
                </a:lnTo>
                <a:lnTo>
                  <a:pt x="7968456" y="5623309"/>
                </a:lnTo>
                <a:lnTo>
                  <a:pt x="0" y="56233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43001" y="1299407"/>
            <a:ext cx="8765094" cy="1434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61"/>
              </a:lnSpc>
              <a:spcBef>
                <a:spcPct val="0"/>
              </a:spcBef>
            </a:pPr>
            <a:r>
              <a:rPr lang="en-US" sz="8317">
                <a:solidFill>
                  <a:srgbClr val="FFFFFF"/>
                </a:solidFill>
                <a:latin typeface="Now Bold"/>
              </a:rPr>
              <a:t>Future Scope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75107" y="4015543"/>
            <a:ext cx="7517213" cy="344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27155" indent="-213577" lvl="1">
              <a:lnSpc>
                <a:spcPts val="2888"/>
              </a:lnSpc>
              <a:buFont typeface="Arial"/>
              <a:buChar char="•"/>
            </a:pPr>
            <a:r>
              <a:rPr lang="en-US" sz="1978">
                <a:solidFill>
                  <a:srgbClr val="FFFFFF"/>
                </a:solidFill>
                <a:latin typeface="DM Sans Bold"/>
              </a:rPr>
              <a:t>Run Rate Graph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5107" y="7961338"/>
            <a:ext cx="7517213" cy="344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27155" indent="-213577" lvl="1">
              <a:lnSpc>
                <a:spcPts val="2888"/>
              </a:lnSpc>
              <a:buFont typeface="Arial"/>
              <a:buChar char="•"/>
            </a:pPr>
            <a:r>
              <a:rPr lang="en-US" sz="1978">
                <a:solidFill>
                  <a:srgbClr val="FFFFFF"/>
                </a:solidFill>
                <a:latin typeface="DM Sans Bold"/>
              </a:rPr>
              <a:t>Wickets Fall Graph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5107" y="5640518"/>
            <a:ext cx="7517213" cy="344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27155" indent="-213577" lvl="1">
              <a:lnSpc>
                <a:spcPts val="2888"/>
              </a:lnSpc>
              <a:buFont typeface="Arial"/>
              <a:buChar char="•"/>
            </a:pPr>
            <a:r>
              <a:rPr lang="en-US" sz="1978">
                <a:solidFill>
                  <a:srgbClr val="FFFFFF"/>
                </a:solidFill>
                <a:latin typeface="DM Sans"/>
              </a:rPr>
              <a:t>Comparison Graph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75107" y="7205770"/>
            <a:ext cx="7517213" cy="344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27155" indent="-213577" lvl="1">
              <a:lnSpc>
                <a:spcPts val="2888"/>
              </a:lnSpc>
              <a:buFont typeface="Arial"/>
              <a:buChar char="•"/>
            </a:pPr>
            <a:r>
              <a:rPr lang="en-US" sz="1978">
                <a:solidFill>
                  <a:srgbClr val="FFFFFF"/>
                </a:solidFill>
                <a:latin typeface="DM Sans"/>
              </a:rPr>
              <a:t>Winning Probability Chart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75107" y="4799255"/>
            <a:ext cx="7517213" cy="344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27155" indent="-213577" lvl="1">
              <a:lnSpc>
                <a:spcPts val="2888"/>
              </a:lnSpc>
              <a:buFont typeface="Arial"/>
              <a:buChar char="•"/>
            </a:pPr>
            <a:r>
              <a:rPr lang="en-US" sz="1978">
                <a:solidFill>
                  <a:srgbClr val="FFFFFF"/>
                </a:solidFill>
                <a:latin typeface="DM Sans"/>
              </a:rPr>
              <a:t>Match History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75107" y="8716907"/>
            <a:ext cx="7517213" cy="344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27155" indent="-213577" lvl="1">
              <a:lnSpc>
                <a:spcPts val="2888"/>
              </a:lnSpc>
              <a:buFont typeface="Arial"/>
              <a:buChar char="•"/>
            </a:pPr>
            <a:r>
              <a:rPr lang="en-US" sz="1978">
                <a:solidFill>
                  <a:srgbClr val="FFFFFF"/>
                </a:solidFill>
                <a:latin typeface="DM Sans"/>
              </a:rPr>
              <a:t>Scoreboard Customization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75107" y="6366225"/>
            <a:ext cx="7517213" cy="344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27155" indent="-213577" lvl="1">
              <a:lnSpc>
                <a:spcPts val="2888"/>
              </a:lnSpc>
              <a:buFont typeface="Arial"/>
              <a:buChar char="•"/>
            </a:pPr>
            <a:r>
              <a:rPr lang="en-US" sz="1978">
                <a:solidFill>
                  <a:srgbClr val="FFFFFF"/>
                </a:solidFill>
                <a:latin typeface="DM Sans"/>
              </a:rPr>
              <a:t>Sports Diversity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001244">
            <a:off x="10917706" y="7049713"/>
            <a:ext cx="14283863" cy="12962606"/>
          </a:xfrm>
          <a:custGeom>
            <a:avLst/>
            <a:gdLst/>
            <a:ahLst/>
            <a:cxnLst/>
            <a:rect r="r" b="b" t="t" l="l"/>
            <a:pathLst>
              <a:path h="12962606" w="14283863">
                <a:moveTo>
                  <a:pt x="0" y="0"/>
                </a:moveTo>
                <a:lnTo>
                  <a:pt x="14283863" y="0"/>
                </a:lnTo>
                <a:lnTo>
                  <a:pt x="14283863" y="12962606"/>
                </a:lnTo>
                <a:lnTo>
                  <a:pt x="0" y="129626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84654">
            <a:off x="-6628924" y="-8283079"/>
            <a:ext cx="12596877" cy="11431666"/>
          </a:xfrm>
          <a:custGeom>
            <a:avLst/>
            <a:gdLst/>
            <a:ahLst/>
            <a:cxnLst/>
            <a:rect r="r" b="b" t="t" l="l"/>
            <a:pathLst>
              <a:path h="11431666" w="12596877">
                <a:moveTo>
                  <a:pt x="0" y="0"/>
                </a:moveTo>
                <a:lnTo>
                  <a:pt x="12596877" y="0"/>
                </a:lnTo>
                <a:lnTo>
                  <a:pt x="12596877" y="11431667"/>
                </a:lnTo>
                <a:lnTo>
                  <a:pt x="0" y="114316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545481" y="-693771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99111" y="4601797"/>
            <a:ext cx="11370537" cy="1384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42"/>
              </a:lnSpc>
            </a:pPr>
            <a:r>
              <a:rPr lang="en-US" sz="8087">
                <a:solidFill>
                  <a:srgbClr val="048AFF"/>
                </a:solidFill>
                <a:latin typeface="Now Bold"/>
              </a:rPr>
              <a:t>THANK YOU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342704" y="4754197"/>
            <a:ext cx="1173233" cy="1164700"/>
          </a:xfrm>
          <a:custGeom>
            <a:avLst/>
            <a:gdLst/>
            <a:ahLst/>
            <a:cxnLst/>
            <a:rect r="r" b="b" t="t" l="l"/>
            <a:pathLst>
              <a:path h="1164700" w="1173233">
                <a:moveTo>
                  <a:pt x="0" y="0"/>
                </a:moveTo>
                <a:lnTo>
                  <a:pt x="1173233" y="0"/>
                </a:lnTo>
                <a:lnTo>
                  <a:pt x="1173233" y="1164701"/>
                </a:lnTo>
                <a:lnTo>
                  <a:pt x="0" y="11647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223819">
            <a:off x="-4572963" y="4006074"/>
            <a:ext cx="9665112" cy="8771089"/>
          </a:xfrm>
          <a:custGeom>
            <a:avLst/>
            <a:gdLst/>
            <a:ahLst/>
            <a:cxnLst/>
            <a:rect r="r" b="b" t="t" l="l"/>
            <a:pathLst>
              <a:path h="8771089" w="9665112">
                <a:moveTo>
                  <a:pt x="0" y="0"/>
                </a:moveTo>
                <a:lnTo>
                  <a:pt x="9665112" y="0"/>
                </a:lnTo>
                <a:lnTo>
                  <a:pt x="9665112" y="8771089"/>
                </a:lnTo>
                <a:lnTo>
                  <a:pt x="0" y="8771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971740" y="1648649"/>
            <a:ext cx="6344521" cy="7111957"/>
            <a:chOff x="0" y="0"/>
            <a:chExt cx="1670985" cy="1873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70985" cy="1873108"/>
            </a:xfrm>
            <a:custGeom>
              <a:avLst/>
              <a:gdLst/>
              <a:ahLst/>
              <a:cxnLst/>
              <a:rect r="r" b="b" t="t" l="l"/>
              <a:pathLst>
                <a:path h="1873108" w="1670985">
                  <a:moveTo>
                    <a:pt x="0" y="0"/>
                  </a:moveTo>
                  <a:lnTo>
                    <a:pt x="1670985" y="0"/>
                  </a:lnTo>
                  <a:lnTo>
                    <a:pt x="1670985" y="1873108"/>
                  </a:lnTo>
                  <a:lnTo>
                    <a:pt x="0" y="1873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48A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5132358" y="7708556"/>
            <a:ext cx="1769644" cy="1711728"/>
          </a:xfrm>
          <a:custGeom>
            <a:avLst/>
            <a:gdLst/>
            <a:ahLst/>
            <a:cxnLst/>
            <a:rect r="r" b="b" t="t" l="l"/>
            <a:pathLst>
              <a:path h="1711728" w="1769644">
                <a:moveTo>
                  <a:pt x="0" y="0"/>
                </a:moveTo>
                <a:lnTo>
                  <a:pt x="1769644" y="0"/>
                </a:lnTo>
                <a:lnTo>
                  <a:pt x="1769644" y="1711729"/>
                </a:lnTo>
                <a:lnTo>
                  <a:pt x="0" y="1711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758986" y="3053774"/>
            <a:ext cx="4800369" cy="5398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95784" indent="-297892" lvl="1">
              <a:lnSpc>
                <a:spcPts val="4304"/>
              </a:lnSpc>
              <a:buFont typeface="Arial"/>
              <a:buChar char="•"/>
            </a:pPr>
            <a:r>
              <a:rPr lang="en-US" sz="2759">
                <a:solidFill>
                  <a:srgbClr val="FFFAEB"/>
                </a:solidFill>
                <a:latin typeface="DM Sans"/>
              </a:rPr>
              <a:t>List of team members</a:t>
            </a:r>
          </a:p>
          <a:p>
            <a:pPr marL="595784" indent="-297892" lvl="1">
              <a:lnSpc>
                <a:spcPts val="4304"/>
              </a:lnSpc>
              <a:buFont typeface="Arial"/>
              <a:buChar char="•"/>
            </a:pPr>
            <a:r>
              <a:rPr lang="en-US" sz="2759">
                <a:solidFill>
                  <a:srgbClr val="FFFAEB"/>
                </a:solidFill>
                <a:latin typeface="DM Sans"/>
              </a:rPr>
              <a:t>Title of the project.</a:t>
            </a:r>
          </a:p>
          <a:p>
            <a:pPr marL="595784" indent="-297892" lvl="1">
              <a:lnSpc>
                <a:spcPts val="4304"/>
              </a:lnSpc>
              <a:buFont typeface="Arial"/>
              <a:buChar char="•"/>
            </a:pPr>
            <a:r>
              <a:rPr lang="en-US" sz="2759">
                <a:solidFill>
                  <a:srgbClr val="FFFAEB"/>
                </a:solidFill>
                <a:latin typeface="DM Sans"/>
              </a:rPr>
              <a:t>Project Overview</a:t>
            </a:r>
          </a:p>
          <a:p>
            <a:pPr marL="595784" indent="-297892" lvl="1">
              <a:lnSpc>
                <a:spcPts val="4304"/>
              </a:lnSpc>
              <a:buFont typeface="Arial"/>
              <a:buChar char="•"/>
            </a:pPr>
            <a:r>
              <a:rPr lang="en-US" sz="2759">
                <a:solidFill>
                  <a:srgbClr val="FFFAEB"/>
                </a:solidFill>
                <a:latin typeface="DM Sans"/>
              </a:rPr>
              <a:t>Motivation behind the project</a:t>
            </a:r>
          </a:p>
          <a:p>
            <a:pPr marL="595784" indent="-297892" lvl="1">
              <a:lnSpc>
                <a:spcPts val="4304"/>
              </a:lnSpc>
              <a:buFont typeface="Arial"/>
              <a:buChar char="•"/>
            </a:pPr>
            <a:r>
              <a:rPr lang="en-US" sz="2759">
                <a:solidFill>
                  <a:srgbClr val="FFFAEB"/>
                </a:solidFill>
                <a:latin typeface="DM Sans"/>
              </a:rPr>
              <a:t>Key Features</a:t>
            </a:r>
          </a:p>
          <a:p>
            <a:pPr marL="595784" indent="-297892" lvl="1">
              <a:lnSpc>
                <a:spcPts val="4304"/>
              </a:lnSpc>
              <a:buFont typeface="Arial"/>
              <a:buChar char="•"/>
            </a:pPr>
            <a:r>
              <a:rPr lang="en-US" sz="2759">
                <a:solidFill>
                  <a:srgbClr val="FFFAEB"/>
                </a:solidFill>
                <a:latin typeface="DM Sans"/>
              </a:rPr>
              <a:t>Tools and Technology</a:t>
            </a:r>
          </a:p>
          <a:p>
            <a:pPr marL="595784" indent="-297892" lvl="1">
              <a:lnSpc>
                <a:spcPts val="4304"/>
              </a:lnSpc>
              <a:buFont typeface="Arial"/>
              <a:buChar char="•"/>
            </a:pPr>
            <a:r>
              <a:rPr lang="en-US" sz="2759">
                <a:solidFill>
                  <a:srgbClr val="FFFAEB"/>
                </a:solidFill>
                <a:latin typeface="DM Sans"/>
              </a:rPr>
              <a:t>Future Scope</a:t>
            </a:r>
          </a:p>
          <a:p>
            <a:pPr marL="595784" indent="-297892" lvl="1">
              <a:lnSpc>
                <a:spcPts val="4304"/>
              </a:lnSpc>
              <a:buFont typeface="Arial"/>
              <a:buChar char="•"/>
            </a:pPr>
            <a:r>
              <a:rPr lang="en-US" sz="2759">
                <a:solidFill>
                  <a:srgbClr val="FFFAEB"/>
                </a:solidFill>
                <a:latin typeface="DM Sans"/>
              </a:rPr>
              <a:t>Proposed Timeline</a:t>
            </a:r>
          </a:p>
          <a:p>
            <a:pPr algn="l">
              <a:lnSpc>
                <a:spcPts val="4304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6708238" y="1912835"/>
            <a:ext cx="4830711" cy="559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8"/>
              </a:lnSpc>
            </a:pPr>
            <a:r>
              <a:rPr lang="en-US" sz="3200" spc="217">
                <a:solidFill>
                  <a:srgbClr val="048AFF"/>
                </a:solidFill>
                <a:latin typeface="Now Bold"/>
              </a:rPr>
              <a:t>Table Of Content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6017180" y="-1431186"/>
            <a:ext cx="3656258" cy="365625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>
            <a:off x="6085397" y="2796124"/>
            <a:ext cx="6076393" cy="0"/>
          </a:xfrm>
          <a:prstGeom prst="line">
            <a:avLst/>
          </a:prstGeom>
          <a:ln cap="flat" w="38100">
            <a:solidFill>
              <a:srgbClr val="048A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3056869" y="3483080"/>
            <a:ext cx="3662832" cy="3662832"/>
            <a:chOff x="0" y="0"/>
            <a:chExt cx="14840029" cy="148400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223" t="-26488" r="223" b="-26488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7314917" y="3478407"/>
            <a:ext cx="3662832" cy="3662832"/>
            <a:chOff x="0" y="0"/>
            <a:chExt cx="14840029" cy="1484002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223" t="-43457" r="223" b="-43457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1568299" y="3483080"/>
            <a:ext cx="3662832" cy="3662832"/>
            <a:chOff x="0" y="0"/>
            <a:chExt cx="14840029" cy="1484002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223" t="-9999" r="223" b="-9999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5431023" y="7619197"/>
            <a:ext cx="1469330" cy="1421243"/>
          </a:xfrm>
          <a:custGeom>
            <a:avLst/>
            <a:gdLst/>
            <a:ahLst/>
            <a:cxnLst/>
            <a:rect r="r" b="b" t="t" l="l"/>
            <a:pathLst>
              <a:path h="1421243" w="1469330">
                <a:moveTo>
                  <a:pt x="0" y="0"/>
                </a:moveTo>
                <a:lnTo>
                  <a:pt x="1469331" y="0"/>
                </a:lnTo>
                <a:lnTo>
                  <a:pt x="1469331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2368424" y="7867652"/>
            <a:ext cx="5257108" cy="5250537"/>
          </a:xfrm>
          <a:custGeom>
            <a:avLst/>
            <a:gdLst/>
            <a:ahLst/>
            <a:cxnLst/>
            <a:rect r="r" b="b" t="t" l="l"/>
            <a:pathLst>
              <a:path h="5250537" w="5257108">
                <a:moveTo>
                  <a:pt x="0" y="0"/>
                </a:moveTo>
                <a:lnTo>
                  <a:pt x="5257108" y="0"/>
                </a:lnTo>
                <a:lnTo>
                  <a:pt x="5257108" y="5250536"/>
                </a:lnTo>
                <a:lnTo>
                  <a:pt x="0" y="52505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431023" y="-2171348"/>
            <a:ext cx="5257108" cy="5250537"/>
          </a:xfrm>
          <a:custGeom>
            <a:avLst/>
            <a:gdLst/>
            <a:ahLst/>
            <a:cxnLst/>
            <a:rect r="r" b="b" t="t" l="l"/>
            <a:pathLst>
              <a:path h="5250537" w="5257108">
                <a:moveTo>
                  <a:pt x="0" y="0"/>
                </a:moveTo>
                <a:lnTo>
                  <a:pt x="5257108" y="0"/>
                </a:lnTo>
                <a:lnTo>
                  <a:pt x="5257108" y="5250537"/>
                </a:lnTo>
                <a:lnTo>
                  <a:pt x="0" y="52505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1028700" y="-143539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67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563917" y="1508197"/>
            <a:ext cx="7160167" cy="975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Our team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194556" y="7254799"/>
            <a:ext cx="3387457" cy="400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4"/>
              </a:lnSpc>
            </a:pPr>
            <a:r>
              <a:rPr lang="en-US" sz="2297">
                <a:solidFill>
                  <a:srgbClr val="FFFFFF"/>
                </a:solidFill>
                <a:latin typeface="DM Sans Bold"/>
              </a:rPr>
              <a:t>Nabila Islam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056869" y="7651241"/>
            <a:ext cx="3387457" cy="375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2097">
                <a:solidFill>
                  <a:srgbClr val="FFFFFF"/>
                </a:solidFill>
                <a:latin typeface="DM Sans"/>
              </a:rPr>
              <a:t>210042111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450271" y="7651241"/>
            <a:ext cx="3387457" cy="375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2097">
                <a:solidFill>
                  <a:srgbClr val="FFFFFF"/>
                </a:solidFill>
                <a:latin typeface="DM Sans"/>
              </a:rPr>
              <a:t>210042112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705987" y="7254799"/>
            <a:ext cx="3387457" cy="400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4"/>
              </a:lnSpc>
            </a:pPr>
            <a:r>
              <a:rPr lang="en-US" sz="2297">
                <a:solidFill>
                  <a:srgbClr val="FFFFFF"/>
                </a:solidFill>
                <a:latin typeface="DM Sans Bold"/>
              </a:rPr>
              <a:t>Faiza Maliat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705987" y="7644446"/>
            <a:ext cx="3387457" cy="375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2097">
                <a:solidFill>
                  <a:srgbClr val="FFFFFF"/>
                </a:solidFill>
                <a:latin typeface="DM Sans"/>
              </a:rPr>
              <a:t>210042163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452605" y="7198390"/>
            <a:ext cx="3387457" cy="400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4"/>
              </a:lnSpc>
            </a:pPr>
            <a:r>
              <a:rPr lang="en-US" sz="2297">
                <a:solidFill>
                  <a:srgbClr val="FFFFFF"/>
                </a:solidFill>
                <a:latin typeface="DM Sans Bold"/>
              </a:rPr>
              <a:t>Namisa Najah Raisa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89719" y="-1276542"/>
            <a:ext cx="2556280" cy="2553085"/>
          </a:xfrm>
          <a:custGeom>
            <a:avLst/>
            <a:gdLst/>
            <a:ahLst/>
            <a:cxnLst/>
            <a:rect r="r" b="b" t="t" l="l"/>
            <a:pathLst>
              <a:path h="2553085" w="2556280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1127955" y="-56687"/>
            <a:ext cx="8698393" cy="10400373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-39675" t="0" r="-39675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584476" y="8616204"/>
            <a:ext cx="4010261" cy="4005248"/>
          </a:xfrm>
          <a:custGeom>
            <a:avLst/>
            <a:gdLst/>
            <a:ahLst/>
            <a:cxnLst/>
            <a:rect r="r" b="b" t="t" l="l"/>
            <a:pathLst>
              <a:path h="4005248" w="4010261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55821" y="769658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792965" y="-4982246"/>
            <a:ext cx="8083465" cy="8073361"/>
          </a:xfrm>
          <a:custGeom>
            <a:avLst/>
            <a:gdLst/>
            <a:ahLst/>
            <a:cxnLst/>
            <a:rect r="r" b="b" t="t" l="l"/>
            <a:pathLst>
              <a:path h="8073361" w="8083465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3934101" y="4949702"/>
            <a:ext cx="3086100" cy="2281426"/>
            <a:chOff x="0" y="0"/>
            <a:chExt cx="812800" cy="6008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600869"/>
            </a:xfrm>
            <a:custGeom>
              <a:avLst/>
              <a:gdLst/>
              <a:ahLst/>
              <a:cxnLst/>
              <a:rect r="r" b="b" t="t" l="l"/>
              <a:pathLst>
                <a:path h="60086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600869"/>
                  </a:lnTo>
                  <a:lnTo>
                    <a:pt x="0" y="600869"/>
                  </a:ln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222803" y="8502482"/>
            <a:ext cx="2503007" cy="2503007"/>
          </a:xfrm>
          <a:custGeom>
            <a:avLst/>
            <a:gdLst/>
            <a:ahLst/>
            <a:cxnLst/>
            <a:rect r="r" b="b" t="t" l="l"/>
            <a:pathLst>
              <a:path h="2503007" w="2503007">
                <a:moveTo>
                  <a:pt x="0" y="0"/>
                </a:moveTo>
                <a:lnTo>
                  <a:pt x="2503006" y="0"/>
                </a:lnTo>
                <a:lnTo>
                  <a:pt x="2503006" y="2503006"/>
                </a:lnTo>
                <a:lnTo>
                  <a:pt x="0" y="25030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3480258" y="9455917"/>
            <a:ext cx="3993787" cy="596135"/>
            <a:chOff x="0" y="0"/>
            <a:chExt cx="1051862" cy="15700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51862" cy="157007"/>
            </a:xfrm>
            <a:custGeom>
              <a:avLst/>
              <a:gdLst/>
              <a:ahLst/>
              <a:cxnLst/>
              <a:rect r="r" b="b" t="t" l="l"/>
              <a:pathLst>
                <a:path h="157007" w="1051862">
                  <a:moveTo>
                    <a:pt x="0" y="0"/>
                  </a:moveTo>
                  <a:lnTo>
                    <a:pt x="1051862" y="0"/>
                  </a:lnTo>
                  <a:lnTo>
                    <a:pt x="1051862" y="157007"/>
                  </a:lnTo>
                  <a:lnTo>
                    <a:pt x="0" y="157007"/>
                  </a:lnTo>
                  <a:close/>
                </a:path>
              </a:pathLst>
            </a:custGeom>
            <a:solidFill>
              <a:srgbClr val="01237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3641578" y="2599808"/>
            <a:ext cx="5189556" cy="887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73"/>
              </a:lnSpc>
            </a:pPr>
            <a:r>
              <a:rPr lang="en-US" sz="5160">
                <a:solidFill>
                  <a:srgbClr val="048AFF"/>
                </a:solidFill>
                <a:latin typeface="Now Bold"/>
              </a:rPr>
              <a:t>Project Title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641578" y="4006085"/>
            <a:ext cx="6157357" cy="2084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32"/>
              </a:lnSpc>
            </a:pPr>
            <a:r>
              <a:rPr lang="en-US" sz="4200">
                <a:solidFill>
                  <a:srgbClr val="FFFFFF"/>
                </a:solidFill>
                <a:latin typeface="Times New Roman Bold"/>
              </a:rPr>
              <a:t>Score_More</a:t>
            </a:r>
          </a:p>
          <a:p>
            <a:pPr>
              <a:lnSpc>
                <a:spcPts val="3278"/>
              </a:lnSpc>
            </a:pPr>
            <a:r>
              <a:rPr lang="en-US" sz="2245">
                <a:solidFill>
                  <a:srgbClr val="FFFFFF"/>
                </a:solidFill>
                <a:latin typeface="Times New Roman"/>
              </a:rPr>
              <a:t>              </a:t>
            </a:r>
          </a:p>
          <a:p>
            <a:pPr>
              <a:lnSpc>
                <a:spcPts val="3278"/>
              </a:lnSpc>
            </a:pPr>
            <a:r>
              <a:rPr lang="en-US" sz="2245">
                <a:solidFill>
                  <a:srgbClr val="FFFFFF"/>
                </a:solidFill>
                <a:latin typeface="Times New Roman"/>
              </a:rPr>
              <a:t>- A sports score generating application </a:t>
            </a:r>
          </a:p>
          <a:p>
            <a:pPr>
              <a:lnSpc>
                <a:spcPts val="3278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89719" y="-1276542"/>
            <a:ext cx="2556280" cy="2553085"/>
          </a:xfrm>
          <a:custGeom>
            <a:avLst/>
            <a:gdLst/>
            <a:ahLst/>
            <a:cxnLst/>
            <a:rect r="r" b="b" t="t" l="l"/>
            <a:pathLst>
              <a:path h="2553085" w="2556280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589607" y="0"/>
            <a:ext cx="8698393" cy="10400373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-39675" t="0" r="-39675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584476" y="8616204"/>
            <a:ext cx="4010261" cy="4005248"/>
          </a:xfrm>
          <a:custGeom>
            <a:avLst/>
            <a:gdLst/>
            <a:ahLst/>
            <a:cxnLst/>
            <a:rect r="r" b="b" t="t" l="l"/>
            <a:pathLst>
              <a:path h="4005248" w="4010261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55821" y="769658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792965" y="-4982246"/>
            <a:ext cx="8083465" cy="8073361"/>
          </a:xfrm>
          <a:custGeom>
            <a:avLst/>
            <a:gdLst/>
            <a:ahLst/>
            <a:cxnLst/>
            <a:rect r="r" b="b" t="t" l="l"/>
            <a:pathLst>
              <a:path h="8073361" w="8083465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844591" y="1452898"/>
            <a:ext cx="5189556" cy="717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38"/>
              </a:lnSpc>
            </a:pPr>
            <a:r>
              <a:rPr lang="en-US" sz="4200">
                <a:solidFill>
                  <a:srgbClr val="048AFF"/>
                </a:solidFill>
                <a:latin typeface="Now Bold"/>
              </a:rPr>
              <a:t>Project Overview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34634" y="2515394"/>
            <a:ext cx="6157357" cy="6536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84878" indent="-242439" lvl="1">
              <a:lnSpc>
                <a:spcPts val="3278"/>
              </a:lnSpc>
              <a:buFont typeface="Arial"/>
              <a:buChar char="•"/>
            </a:pPr>
            <a:r>
              <a:rPr lang="en-US" sz="2245">
                <a:solidFill>
                  <a:srgbClr val="FFFFFF"/>
                </a:solidFill>
                <a:latin typeface="DM Sans"/>
              </a:rPr>
              <a:t>Our project aims to develop a comprehensive Sports Score Generation Application that provides real-time scores, statistics, and updates for a wide range of sports .This application will serve the diverse interests of users by covering various sports.</a:t>
            </a:r>
          </a:p>
          <a:p>
            <a:pPr algn="just">
              <a:lnSpc>
                <a:spcPts val="3278"/>
              </a:lnSpc>
            </a:pPr>
          </a:p>
          <a:p>
            <a:pPr algn="just" marL="484878" indent="-242439" lvl="1">
              <a:lnSpc>
                <a:spcPts val="3278"/>
              </a:lnSpc>
              <a:buFont typeface="Arial"/>
              <a:buChar char="•"/>
            </a:pPr>
            <a:r>
              <a:rPr lang="en-US" sz="2245">
                <a:solidFill>
                  <a:srgbClr val="FFFFFF"/>
                </a:solidFill>
                <a:latin typeface="DM Sans"/>
              </a:rPr>
              <a:t>The primary goal of our Sports Score Generation Application is to provide a user-friendly and feature-rich platform that offers Real-time Scores, Covers Multiple Sports , Customizable User Profiles , Historical Data analysis , User Engagement etc.</a:t>
            </a:r>
          </a:p>
          <a:p>
            <a:pPr>
              <a:lnSpc>
                <a:spcPts val="3278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567097">
            <a:off x="14624984" y="-2635166"/>
            <a:ext cx="5268632" cy="5150088"/>
          </a:xfrm>
          <a:custGeom>
            <a:avLst/>
            <a:gdLst/>
            <a:ahLst/>
            <a:cxnLst/>
            <a:rect r="r" b="b" t="t" l="l"/>
            <a:pathLst>
              <a:path h="5150088" w="5268632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771269" y="3466398"/>
            <a:ext cx="2878546" cy="4863421"/>
            <a:chOff x="0" y="0"/>
            <a:chExt cx="758135" cy="128090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58135" cy="1280901"/>
            </a:xfrm>
            <a:custGeom>
              <a:avLst/>
              <a:gdLst/>
              <a:ahLst/>
              <a:cxnLst/>
              <a:rect r="r" b="b" t="t" l="l"/>
              <a:pathLst>
                <a:path h="1280901" w="758135">
                  <a:moveTo>
                    <a:pt x="43032" y="0"/>
                  </a:moveTo>
                  <a:lnTo>
                    <a:pt x="715103" y="0"/>
                  </a:lnTo>
                  <a:cubicBezTo>
                    <a:pt x="738869" y="0"/>
                    <a:pt x="758135" y="19266"/>
                    <a:pt x="758135" y="43032"/>
                  </a:cubicBezTo>
                  <a:lnTo>
                    <a:pt x="758135" y="1237869"/>
                  </a:lnTo>
                  <a:cubicBezTo>
                    <a:pt x="758135" y="1249281"/>
                    <a:pt x="753602" y="1260227"/>
                    <a:pt x="745532" y="1268297"/>
                  </a:cubicBezTo>
                  <a:cubicBezTo>
                    <a:pt x="737461" y="1276367"/>
                    <a:pt x="726516" y="1280901"/>
                    <a:pt x="715103" y="1280901"/>
                  </a:cubicBezTo>
                  <a:lnTo>
                    <a:pt x="43032" y="1280901"/>
                  </a:lnTo>
                  <a:cubicBezTo>
                    <a:pt x="31619" y="1280901"/>
                    <a:pt x="20674" y="1276367"/>
                    <a:pt x="12604" y="1268297"/>
                  </a:cubicBezTo>
                  <a:cubicBezTo>
                    <a:pt x="4534" y="1260227"/>
                    <a:pt x="0" y="1249281"/>
                    <a:pt x="0" y="1237869"/>
                  </a:cubicBezTo>
                  <a:lnTo>
                    <a:pt x="0" y="43032"/>
                  </a:lnTo>
                  <a:cubicBezTo>
                    <a:pt x="0" y="31619"/>
                    <a:pt x="4534" y="20674"/>
                    <a:pt x="12604" y="12604"/>
                  </a:cubicBezTo>
                  <a:cubicBezTo>
                    <a:pt x="20674" y="4534"/>
                    <a:pt x="31619" y="0"/>
                    <a:pt x="4303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2892984" y="3622133"/>
            <a:ext cx="2635116" cy="2635116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2316" t="0" r="-2316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-2878546" y="3596887"/>
            <a:ext cx="2878546" cy="2878546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88900" y="88900"/>
              <a:ext cx="6172200" cy="6172200"/>
            </a:xfrm>
            <a:custGeom>
              <a:avLst/>
              <a:gdLst/>
              <a:ahLst/>
              <a:cxnLst/>
              <a:rect r="r" b="b" t="t" l="l"/>
              <a:pathLst>
                <a:path h="6172200" w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5"/>
              <a:stretch>
                <a:fillRect l="-25031" t="0" r="-25031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sp>
        <p:nvSpPr>
          <p:cNvPr name="Freeform 12" id="12"/>
          <p:cNvSpPr/>
          <p:nvPr/>
        </p:nvSpPr>
        <p:spPr>
          <a:xfrm flipH="false" flipV="false" rot="3567097">
            <a:off x="-967133" y="7873757"/>
            <a:ext cx="5268632" cy="5150088"/>
          </a:xfrm>
          <a:custGeom>
            <a:avLst/>
            <a:gdLst/>
            <a:ahLst/>
            <a:cxnLst/>
            <a:rect r="r" b="b" t="t" l="l"/>
            <a:pathLst>
              <a:path h="5150088" w="5268632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406629" y="1997610"/>
            <a:ext cx="9474742" cy="1708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8"/>
              </a:lnSpc>
            </a:pPr>
            <a:r>
              <a:rPr lang="en-US" sz="4200">
                <a:solidFill>
                  <a:srgbClr val="048AFF"/>
                </a:solidFill>
                <a:latin typeface="Now Bold"/>
              </a:rPr>
              <a:t>Motivation behind the project</a:t>
            </a:r>
          </a:p>
          <a:p>
            <a:pPr algn="ctr" marL="0" indent="0" lvl="0">
              <a:lnSpc>
                <a:spcPts val="7981"/>
              </a:lnSpc>
              <a:spcBef>
                <a:spcPct val="0"/>
              </a:spcBef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5789970" y="7837057"/>
            <a:ext cx="1469330" cy="1421243"/>
          </a:xfrm>
          <a:custGeom>
            <a:avLst/>
            <a:gdLst/>
            <a:ahLst/>
            <a:cxnLst/>
            <a:rect r="r" b="b" t="t" l="l"/>
            <a:pathLst>
              <a:path h="1421243" w="1469330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6061944" y="3466398"/>
            <a:ext cx="2878546" cy="4863421"/>
            <a:chOff x="0" y="0"/>
            <a:chExt cx="758135" cy="128090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58135" cy="1280901"/>
            </a:xfrm>
            <a:custGeom>
              <a:avLst/>
              <a:gdLst/>
              <a:ahLst/>
              <a:cxnLst/>
              <a:rect r="r" b="b" t="t" l="l"/>
              <a:pathLst>
                <a:path h="1280901" w="758135">
                  <a:moveTo>
                    <a:pt x="43032" y="0"/>
                  </a:moveTo>
                  <a:lnTo>
                    <a:pt x="715103" y="0"/>
                  </a:lnTo>
                  <a:cubicBezTo>
                    <a:pt x="738869" y="0"/>
                    <a:pt x="758135" y="19266"/>
                    <a:pt x="758135" y="43032"/>
                  </a:cubicBezTo>
                  <a:lnTo>
                    <a:pt x="758135" y="1237869"/>
                  </a:lnTo>
                  <a:cubicBezTo>
                    <a:pt x="758135" y="1249281"/>
                    <a:pt x="753602" y="1260227"/>
                    <a:pt x="745532" y="1268297"/>
                  </a:cubicBezTo>
                  <a:cubicBezTo>
                    <a:pt x="737461" y="1276367"/>
                    <a:pt x="726516" y="1280901"/>
                    <a:pt x="715103" y="1280901"/>
                  </a:cubicBezTo>
                  <a:lnTo>
                    <a:pt x="43032" y="1280901"/>
                  </a:lnTo>
                  <a:cubicBezTo>
                    <a:pt x="31619" y="1280901"/>
                    <a:pt x="20674" y="1276367"/>
                    <a:pt x="12604" y="1268297"/>
                  </a:cubicBezTo>
                  <a:cubicBezTo>
                    <a:pt x="4534" y="1260227"/>
                    <a:pt x="0" y="1249281"/>
                    <a:pt x="0" y="1237869"/>
                  </a:cubicBezTo>
                  <a:lnTo>
                    <a:pt x="0" y="43032"/>
                  </a:lnTo>
                  <a:cubicBezTo>
                    <a:pt x="0" y="31619"/>
                    <a:pt x="4534" y="20674"/>
                    <a:pt x="12604" y="12604"/>
                  </a:cubicBezTo>
                  <a:cubicBezTo>
                    <a:pt x="20674" y="4534"/>
                    <a:pt x="31619" y="0"/>
                    <a:pt x="4303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6183659" y="3622133"/>
            <a:ext cx="2635116" cy="2635116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l="-25015" t="0" r="-25015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9350065" y="3466398"/>
            <a:ext cx="2878546" cy="4863421"/>
            <a:chOff x="0" y="0"/>
            <a:chExt cx="758135" cy="128090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58135" cy="1280901"/>
            </a:xfrm>
            <a:custGeom>
              <a:avLst/>
              <a:gdLst/>
              <a:ahLst/>
              <a:cxnLst/>
              <a:rect r="r" b="b" t="t" l="l"/>
              <a:pathLst>
                <a:path h="1280901" w="758135">
                  <a:moveTo>
                    <a:pt x="43032" y="0"/>
                  </a:moveTo>
                  <a:lnTo>
                    <a:pt x="715103" y="0"/>
                  </a:lnTo>
                  <a:cubicBezTo>
                    <a:pt x="738869" y="0"/>
                    <a:pt x="758135" y="19266"/>
                    <a:pt x="758135" y="43032"/>
                  </a:cubicBezTo>
                  <a:lnTo>
                    <a:pt x="758135" y="1237869"/>
                  </a:lnTo>
                  <a:cubicBezTo>
                    <a:pt x="758135" y="1249281"/>
                    <a:pt x="753602" y="1260227"/>
                    <a:pt x="745532" y="1268297"/>
                  </a:cubicBezTo>
                  <a:cubicBezTo>
                    <a:pt x="737461" y="1276367"/>
                    <a:pt x="726516" y="1280901"/>
                    <a:pt x="715103" y="1280901"/>
                  </a:cubicBezTo>
                  <a:lnTo>
                    <a:pt x="43032" y="1280901"/>
                  </a:lnTo>
                  <a:cubicBezTo>
                    <a:pt x="31619" y="1280901"/>
                    <a:pt x="20674" y="1276367"/>
                    <a:pt x="12604" y="1268297"/>
                  </a:cubicBezTo>
                  <a:cubicBezTo>
                    <a:pt x="4534" y="1260227"/>
                    <a:pt x="0" y="1249281"/>
                    <a:pt x="0" y="1237869"/>
                  </a:cubicBezTo>
                  <a:lnTo>
                    <a:pt x="0" y="43032"/>
                  </a:lnTo>
                  <a:cubicBezTo>
                    <a:pt x="0" y="31619"/>
                    <a:pt x="4534" y="20674"/>
                    <a:pt x="12604" y="12604"/>
                  </a:cubicBezTo>
                  <a:cubicBezTo>
                    <a:pt x="20674" y="4534"/>
                    <a:pt x="31619" y="0"/>
                    <a:pt x="4303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9471780" y="3622133"/>
            <a:ext cx="2635116" cy="2635116"/>
            <a:chOff x="0" y="0"/>
            <a:chExt cx="6350000" cy="6350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9"/>
              <a:stretch>
                <a:fillRect l="0" t="-17976" r="0" b="-17976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2638186" y="3466398"/>
            <a:ext cx="2878546" cy="4863421"/>
            <a:chOff x="0" y="0"/>
            <a:chExt cx="758135" cy="128090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58135" cy="1280901"/>
            </a:xfrm>
            <a:custGeom>
              <a:avLst/>
              <a:gdLst/>
              <a:ahLst/>
              <a:cxnLst/>
              <a:rect r="r" b="b" t="t" l="l"/>
              <a:pathLst>
                <a:path h="1280901" w="758135">
                  <a:moveTo>
                    <a:pt x="43032" y="0"/>
                  </a:moveTo>
                  <a:lnTo>
                    <a:pt x="715103" y="0"/>
                  </a:lnTo>
                  <a:cubicBezTo>
                    <a:pt x="738869" y="0"/>
                    <a:pt x="758135" y="19266"/>
                    <a:pt x="758135" y="43032"/>
                  </a:cubicBezTo>
                  <a:lnTo>
                    <a:pt x="758135" y="1237869"/>
                  </a:lnTo>
                  <a:cubicBezTo>
                    <a:pt x="758135" y="1249281"/>
                    <a:pt x="753602" y="1260227"/>
                    <a:pt x="745532" y="1268297"/>
                  </a:cubicBezTo>
                  <a:cubicBezTo>
                    <a:pt x="737461" y="1276367"/>
                    <a:pt x="726516" y="1280901"/>
                    <a:pt x="715103" y="1280901"/>
                  </a:cubicBezTo>
                  <a:lnTo>
                    <a:pt x="43032" y="1280901"/>
                  </a:lnTo>
                  <a:cubicBezTo>
                    <a:pt x="31619" y="1280901"/>
                    <a:pt x="20674" y="1276367"/>
                    <a:pt x="12604" y="1268297"/>
                  </a:cubicBezTo>
                  <a:cubicBezTo>
                    <a:pt x="4534" y="1260227"/>
                    <a:pt x="0" y="1249281"/>
                    <a:pt x="0" y="1237869"/>
                  </a:cubicBezTo>
                  <a:lnTo>
                    <a:pt x="0" y="43032"/>
                  </a:lnTo>
                  <a:cubicBezTo>
                    <a:pt x="0" y="31619"/>
                    <a:pt x="4534" y="20674"/>
                    <a:pt x="12604" y="12604"/>
                  </a:cubicBezTo>
                  <a:cubicBezTo>
                    <a:pt x="20674" y="4534"/>
                    <a:pt x="31619" y="0"/>
                    <a:pt x="4303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12759901" y="3622133"/>
            <a:ext cx="2635116" cy="2635116"/>
            <a:chOff x="0" y="0"/>
            <a:chExt cx="6350000" cy="63500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10"/>
              <a:stretch>
                <a:fillRect l="-2717" t="0" r="-2717" b="0"/>
              </a:stretch>
            </a:blipFill>
          </p:spPr>
        </p:sp>
      </p:grpSp>
      <p:sp>
        <p:nvSpPr>
          <p:cNvPr name="Freeform 30" id="30"/>
          <p:cNvSpPr/>
          <p:nvPr/>
        </p:nvSpPr>
        <p:spPr>
          <a:xfrm flipH="false" flipV="false" rot="3567097">
            <a:off x="-1385063" y="-3257626"/>
            <a:ext cx="5268632" cy="5150088"/>
          </a:xfrm>
          <a:custGeom>
            <a:avLst/>
            <a:gdLst/>
            <a:ahLst/>
            <a:cxnLst/>
            <a:rect r="r" b="b" t="t" l="l"/>
            <a:pathLst>
              <a:path h="5150088" w="5268632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2986631" y="6675896"/>
            <a:ext cx="2447821" cy="1161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2"/>
              </a:lnSpc>
            </a:pPr>
            <a:r>
              <a:rPr lang="en-US" sz="3200">
                <a:solidFill>
                  <a:srgbClr val="FFFFFF"/>
                </a:solidFill>
                <a:latin typeface="DM Sans"/>
              </a:rPr>
              <a:t>Information Accessibility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389747" y="6476198"/>
            <a:ext cx="2222941" cy="1579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2"/>
              </a:lnSpc>
            </a:pPr>
            <a:r>
              <a:rPr lang="en-US" sz="2906">
                <a:solidFill>
                  <a:srgbClr val="FFFFFF"/>
                </a:solidFill>
                <a:latin typeface="DM Sans"/>
              </a:rPr>
              <a:t>Diverse Sports Interests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565427" y="6457148"/>
            <a:ext cx="2447821" cy="1751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2"/>
              </a:lnSpc>
            </a:pPr>
            <a:r>
              <a:rPr lang="en-US" sz="3200">
                <a:solidFill>
                  <a:srgbClr val="FFFFFF"/>
                </a:solidFill>
                <a:latin typeface="DM Sans"/>
              </a:rPr>
              <a:t>Historical Data Analysis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785379" y="6675896"/>
            <a:ext cx="2447821" cy="1161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2"/>
              </a:lnSpc>
            </a:pPr>
            <a:r>
              <a:rPr lang="en-US" sz="3200">
                <a:solidFill>
                  <a:srgbClr val="FFFFFF"/>
                </a:solidFill>
                <a:latin typeface="DM Sans"/>
              </a:rPr>
              <a:t>Global Reach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5748300"/>
            <a:ext cx="18288000" cy="6763969"/>
            <a:chOff x="0" y="0"/>
            <a:chExt cx="4816593" cy="17814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781457"/>
            </a:xfrm>
            <a:custGeom>
              <a:avLst/>
              <a:gdLst/>
              <a:ahLst/>
              <a:cxnLst/>
              <a:rect r="r" b="b" t="t" l="l"/>
              <a:pathLst>
                <a:path h="17814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781457"/>
                  </a:lnTo>
                  <a:lnTo>
                    <a:pt x="0" y="1781457"/>
                  </a:ln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257878" y="4309027"/>
            <a:ext cx="2878546" cy="2878546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88900" y="88900"/>
              <a:ext cx="6172200" cy="6172200"/>
            </a:xfrm>
            <a:custGeom>
              <a:avLst/>
              <a:gdLst/>
              <a:ahLst/>
              <a:cxnLst/>
              <a:rect r="r" b="b" t="t" l="l"/>
              <a:pathLst>
                <a:path h="6172200" w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3"/>
              <a:stretch>
                <a:fillRect l="-3465" t="0" r="-3465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sp>
        <p:nvSpPr>
          <p:cNvPr name="AutoShape 9" id="9"/>
          <p:cNvSpPr/>
          <p:nvPr/>
        </p:nvSpPr>
        <p:spPr>
          <a:xfrm>
            <a:off x="4822223" y="5143500"/>
            <a:ext cx="0" cy="3893203"/>
          </a:xfrm>
          <a:prstGeom prst="line">
            <a:avLst/>
          </a:prstGeom>
          <a:ln cap="rnd" w="76200">
            <a:solidFill>
              <a:srgbClr val="04001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5660556" y="4309027"/>
            <a:ext cx="2878546" cy="2878546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88900" y="88900"/>
              <a:ext cx="6172200" cy="6172200"/>
            </a:xfrm>
            <a:custGeom>
              <a:avLst/>
              <a:gdLst/>
              <a:ahLst/>
              <a:cxnLst/>
              <a:rect r="r" b="b" t="t" l="l"/>
              <a:pathLst>
                <a:path h="6172200" w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4"/>
              <a:stretch>
                <a:fillRect l="0" t="-7226" r="0" b="-7226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sp>
        <p:nvSpPr>
          <p:cNvPr name="AutoShape 13" id="13"/>
          <p:cNvSpPr/>
          <p:nvPr/>
        </p:nvSpPr>
        <p:spPr>
          <a:xfrm>
            <a:off x="9220333" y="5143500"/>
            <a:ext cx="0" cy="3893203"/>
          </a:xfrm>
          <a:prstGeom prst="line">
            <a:avLst/>
          </a:prstGeom>
          <a:ln cap="rnd" w="76200">
            <a:solidFill>
              <a:srgbClr val="04001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9985516" y="4309027"/>
            <a:ext cx="2878546" cy="2878546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88900" y="88900"/>
              <a:ext cx="6172200" cy="6172200"/>
            </a:xfrm>
            <a:custGeom>
              <a:avLst/>
              <a:gdLst/>
              <a:ahLst/>
              <a:cxnLst/>
              <a:rect r="r" b="b" t="t" l="l"/>
              <a:pathLst>
                <a:path h="6172200" w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5"/>
              <a:stretch>
                <a:fillRect l="0" t="-7426" r="0" b="-7426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sp>
        <p:nvSpPr>
          <p:cNvPr name="AutoShape 17" id="17"/>
          <p:cNvSpPr/>
          <p:nvPr/>
        </p:nvSpPr>
        <p:spPr>
          <a:xfrm>
            <a:off x="13464425" y="5143500"/>
            <a:ext cx="0" cy="3893203"/>
          </a:xfrm>
          <a:prstGeom prst="line">
            <a:avLst/>
          </a:prstGeom>
          <a:ln cap="rnd" w="76200">
            <a:solidFill>
              <a:srgbClr val="04001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4380754" y="4309027"/>
            <a:ext cx="2878546" cy="2878546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88900" y="88900"/>
              <a:ext cx="6172200" cy="6172200"/>
            </a:xfrm>
            <a:custGeom>
              <a:avLst/>
              <a:gdLst/>
              <a:ahLst/>
              <a:cxnLst/>
              <a:rect r="r" b="b" t="t" l="l"/>
              <a:pathLst>
                <a:path h="6172200" w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6"/>
              <a:stretch>
                <a:fillRect l="-86865" t="0" r="-86865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3560473" y="809625"/>
            <a:ext cx="10883558" cy="1090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Times New Roman Bold"/>
              </a:rPr>
              <a:t>Key Features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58491" y="3123142"/>
            <a:ext cx="2277319" cy="1008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1"/>
              </a:lnSpc>
            </a:pPr>
            <a:r>
              <a:rPr lang="en-US" sz="2799">
                <a:solidFill>
                  <a:srgbClr val="B100E8"/>
                </a:solidFill>
                <a:latin typeface="Times New Roman Bold"/>
              </a:rPr>
              <a:t>Package Development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4322" y="7608780"/>
            <a:ext cx="3345658" cy="1060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7"/>
              </a:lnSpc>
            </a:pPr>
            <a:r>
              <a:rPr lang="en-US" sz="2799">
                <a:solidFill>
                  <a:srgbClr val="020202"/>
                </a:solidFill>
                <a:latin typeface="Times New Roman Bold"/>
              </a:rPr>
              <a:t>Team and Player Management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504919" y="7952299"/>
            <a:ext cx="3345658" cy="545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7"/>
              </a:lnSpc>
            </a:pPr>
            <a:r>
              <a:rPr lang="en-US" sz="2799">
                <a:solidFill>
                  <a:srgbClr val="020202"/>
                </a:solidFill>
                <a:latin typeface="Times New Roman Bold"/>
              </a:rPr>
              <a:t>Run Analysis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751960" y="7952299"/>
            <a:ext cx="3345658" cy="545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7"/>
              </a:lnSpc>
            </a:pPr>
            <a:r>
              <a:rPr lang="en-US" sz="2799">
                <a:solidFill>
                  <a:srgbClr val="020202"/>
                </a:solidFill>
                <a:latin typeface="Times New Roman Bold"/>
              </a:rPr>
              <a:t>Run Rate Calculation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147198" y="7695124"/>
            <a:ext cx="3345658" cy="1060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7"/>
              </a:lnSpc>
            </a:pPr>
            <a:r>
              <a:rPr lang="en-US" sz="2799">
                <a:solidFill>
                  <a:srgbClr val="020202"/>
                </a:solidFill>
                <a:latin typeface="Times New Roman Bold"/>
              </a:rPr>
              <a:t>Multiple Functionalities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922310" y="3162499"/>
            <a:ext cx="2277319" cy="1008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1"/>
              </a:lnSpc>
            </a:pPr>
            <a:r>
              <a:rPr lang="en-US" sz="2799">
                <a:solidFill>
                  <a:srgbClr val="B100E8"/>
                </a:solidFill>
                <a:latin typeface="Times New Roman Bold"/>
              </a:rPr>
              <a:t>Score Tracking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85604" y="3123142"/>
            <a:ext cx="2277319" cy="1008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1"/>
              </a:lnSpc>
            </a:pPr>
            <a:r>
              <a:rPr lang="en-US" sz="2799">
                <a:solidFill>
                  <a:srgbClr val="B100E8"/>
                </a:solidFill>
                <a:latin typeface="Times New Roman Bold"/>
              </a:rPr>
              <a:t>Simple Navigation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681368" y="3405386"/>
            <a:ext cx="2277319" cy="522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1"/>
              </a:lnSpc>
            </a:pPr>
            <a:r>
              <a:rPr lang="en-US" sz="2799">
                <a:solidFill>
                  <a:srgbClr val="B100E8"/>
                </a:solidFill>
                <a:latin typeface="Times New Roman Bold"/>
              </a:rPr>
              <a:t>Prediction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041088" y="0"/>
            <a:ext cx="4368351" cy="10287000"/>
            <a:chOff x="0" y="0"/>
            <a:chExt cx="1150512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50512" cy="2709333"/>
            </a:xfrm>
            <a:custGeom>
              <a:avLst/>
              <a:gdLst/>
              <a:ahLst/>
              <a:cxnLst/>
              <a:rect r="r" b="b" t="t" l="l"/>
              <a:pathLst>
                <a:path h="2709333" w="1150512">
                  <a:moveTo>
                    <a:pt x="0" y="0"/>
                  </a:moveTo>
                  <a:lnTo>
                    <a:pt x="1150512" y="0"/>
                  </a:lnTo>
                  <a:lnTo>
                    <a:pt x="115051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486492">
            <a:off x="15563637" y="8055643"/>
            <a:ext cx="3391326" cy="3387087"/>
          </a:xfrm>
          <a:custGeom>
            <a:avLst/>
            <a:gdLst/>
            <a:ahLst/>
            <a:cxnLst/>
            <a:rect r="r" b="b" t="t" l="l"/>
            <a:pathLst>
              <a:path h="3387087" w="3391326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973881">
            <a:off x="12869941" y="-1899995"/>
            <a:ext cx="3391326" cy="3387087"/>
          </a:xfrm>
          <a:custGeom>
            <a:avLst/>
            <a:gdLst/>
            <a:ahLst/>
            <a:cxnLst/>
            <a:rect r="r" b="b" t="t" l="l"/>
            <a:pathLst>
              <a:path h="3387087" w="3391326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144000" y="4464432"/>
            <a:ext cx="7375115" cy="2036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84"/>
              </a:lnSpc>
            </a:pPr>
            <a:r>
              <a:rPr lang="en-US" sz="5600">
                <a:solidFill>
                  <a:srgbClr val="048AFF"/>
                </a:solidFill>
                <a:latin typeface="Times New Roman Bold"/>
              </a:rPr>
              <a:t>    Tools and Technology </a:t>
            </a:r>
          </a:p>
          <a:p>
            <a:pPr marL="0" indent="0" lvl="0">
              <a:lnSpc>
                <a:spcPts val="7784"/>
              </a:lnSpc>
              <a:spcBef>
                <a:spcPct val="0"/>
              </a:spcBef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2445092" y="1224405"/>
            <a:ext cx="1532524" cy="1461524"/>
            <a:chOff x="0" y="0"/>
            <a:chExt cx="812800" cy="77514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775144"/>
            </a:xfrm>
            <a:custGeom>
              <a:avLst/>
              <a:gdLst/>
              <a:ahLst/>
              <a:cxnLst/>
              <a:rect r="r" b="b" t="t" l="l"/>
              <a:pathLst>
                <a:path h="775144" w="812800">
                  <a:moveTo>
                    <a:pt x="406400" y="0"/>
                  </a:moveTo>
                  <a:cubicBezTo>
                    <a:pt x="181951" y="0"/>
                    <a:pt x="0" y="173522"/>
                    <a:pt x="0" y="387572"/>
                  </a:cubicBezTo>
                  <a:cubicBezTo>
                    <a:pt x="0" y="601622"/>
                    <a:pt x="181951" y="775144"/>
                    <a:pt x="406400" y="775144"/>
                  </a:cubicBezTo>
                  <a:cubicBezTo>
                    <a:pt x="630849" y="775144"/>
                    <a:pt x="812800" y="601622"/>
                    <a:pt x="812800" y="387572"/>
                  </a:cubicBezTo>
                  <a:cubicBezTo>
                    <a:pt x="812800" y="173522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452075" y="3411469"/>
            <a:ext cx="1532524" cy="153252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448583" y="5734742"/>
            <a:ext cx="1532524" cy="153252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445092" y="7953066"/>
            <a:ext cx="1532524" cy="153252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2835206" y="1593979"/>
            <a:ext cx="766262" cy="739791"/>
          </a:xfrm>
          <a:custGeom>
            <a:avLst/>
            <a:gdLst/>
            <a:ahLst/>
            <a:cxnLst/>
            <a:rect r="r" b="b" t="t" l="l"/>
            <a:pathLst>
              <a:path h="739791" w="766262">
                <a:moveTo>
                  <a:pt x="0" y="0"/>
                </a:moveTo>
                <a:lnTo>
                  <a:pt x="766262" y="0"/>
                </a:lnTo>
                <a:lnTo>
                  <a:pt x="766262" y="739791"/>
                </a:lnTo>
                <a:lnTo>
                  <a:pt x="0" y="7397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751908" y="3819180"/>
            <a:ext cx="925874" cy="715237"/>
          </a:xfrm>
          <a:custGeom>
            <a:avLst/>
            <a:gdLst/>
            <a:ahLst/>
            <a:cxnLst/>
            <a:rect r="r" b="b" t="t" l="l"/>
            <a:pathLst>
              <a:path h="715237" w="925874">
                <a:moveTo>
                  <a:pt x="0" y="0"/>
                </a:moveTo>
                <a:lnTo>
                  <a:pt x="925874" y="0"/>
                </a:lnTo>
                <a:lnTo>
                  <a:pt x="925874" y="715238"/>
                </a:lnTo>
                <a:lnTo>
                  <a:pt x="0" y="7152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2992543" y="6141601"/>
            <a:ext cx="437621" cy="759279"/>
          </a:xfrm>
          <a:custGeom>
            <a:avLst/>
            <a:gdLst/>
            <a:ahLst/>
            <a:cxnLst/>
            <a:rect r="r" b="b" t="t" l="l"/>
            <a:pathLst>
              <a:path h="759279" w="437621">
                <a:moveTo>
                  <a:pt x="0" y="0"/>
                </a:moveTo>
                <a:lnTo>
                  <a:pt x="437621" y="0"/>
                </a:lnTo>
                <a:lnTo>
                  <a:pt x="437621" y="759279"/>
                </a:lnTo>
                <a:lnTo>
                  <a:pt x="0" y="7592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2831714" y="8339689"/>
            <a:ext cx="759279" cy="759279"/>
          </a:xfrm>
          <a:custGeom>
            <a:avLst/>
            <a:gdLst/>
            <a:ahLst/>
            <a:cxnLst/>
            <a:rect r="r" b="b" t="t" l="l"/>
            <a:pathLst>
              <a:path h="759279" w="759279">
                <a:moveTo>
                  <a:pt x="0" y="0"/>
                </a:moveTo>
                <a:lnTo>
                  <a:pt x="759279" y="0"/>
                </a:lnTo>
                <a:lnTo>
                  <a:pt x="759279" y="759279"/>
                </a:lnTo>
                <a:lnTo>
                  <a:pt x="0" y="7592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4158691" y="2098693"/>
            <a:ext cx="7194808" cy="382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8"/>
              </a:lnSpc>
            </a:pPr>
            <a:r>
              <a:rPr lang="en-US" sz="1978">
                <a:solidFill>
                  <a:srgbClr val="FFFFFF"/>
                </a:solidFill>
                <a:latin typeface="Times New Roman"/>
              </a:rPr>
              <a:t>JAVA 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158691" y="1498729"/>
            <a:ext cx="4024624" cy="456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36"/>
              </a:lnSpc>
            </a:pPr>
            <a:r>
              <a:rPr lang="en-US" sz="2400">
                <a:solidFill>
                  <a:srgbClr val="B100E8"/>
                </a:solidFill>
                <a:latin typeface="Times New Roman Bold"/>
              </a:rPr>
              <a:t>Programming Language: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158691" y="4413827"/>
            <a:ext cx="7194808" cy="348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8"/>
              </a:lnSpc>
            </a:pPr>
            <a:r>
              <a:rPr lang="en-US" sz="1978">
                <a:solidFill>
                  <a:srgbClr val="FFFFFF"/>
                </a:solidFill>
                <a:latin typeface="DM Sans"/>
              </a:rPr>
              <a:t>Text File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155177" y="3718475"/>
            <a:ext cx="3054282" cy="498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9"/>
              </a:lnSpc>
            </a:pPr>
            <a:r>
              <a:rPr lang="en-US" sz="2611">
                <a:solidFill>
                  <a:srgbClr val="B100E8"/>
                </a:solidFill>
                <a:latin typeface="Times New Roman Bold"/>
              </a:rPr>
              <a:t>Data Storage: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155177" y="6853255"/>
            <a:ext cx="7194808" cy="706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8"/>
              </a:lnSpc>
            </a:pPr>
            <a:r>
              <a:rPr lang="en-US" sz="1978">
                <a:solidFill>
                  <a:srgbClr val="FFFFFF"/>
                </a:solidFill>
                <a:latin typeface="DM Sans"/>
              </a:rPr>
              <a:t>Console-based user interface</a:t>
            </a:r>
          </a:p>
          <a:p>
            <a:pPr>
              <a:lnSpc>
                <a:spcPts val="2888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4158691" y="6135209"/>
            <a:ext cx="3054282" cy="498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9"/>
              </a:lnSpc>
            </a:pPr>
            <a:r>
              <a:rPr lang="en-US" sz="2611">
                <a:solidFill>
                  <a:srgbClr val="B100E8"/>
                </a:solidFill>
                <a:latin typeface="Times New Roman Bold"/>
              </a:rPr>
              <a:t>User Interface: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155177" y="8281410"/>
            <a:ext cx="3054282" cy="498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9"/>
              </a:lnSpc>
            </a:pPr>
            <a:r>
              <a:rPr lang="en-US" sz="2611">
                <a:solidFill>
                  <a:srgbClr val="B100E8"/>
                </a:solidFill>
                <a:latin typeface="Times New Roman Bold"/>
              </a:rPr>
              <a:t>Version Control: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158691" y="8875955"/>
            <a:ext cx="7194808" cy="382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8"/>
              </a:lnSpc>
            </a:pPr>
            <a:r>
              <a:rPr lang="en-US" sz="1978">
                <a:solidFill>
                  <a:srgbClr val="FFFFFF"/>
                </a:solidFill>
                <a:latin typeface="Times New Roman"/>
              </a:rPr>
              <a:t>GitHub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223819">
            <a:off x="-7105321" y="3509069"/>
            <a:ext cx="9665112" cy="8771089"/>
          </a:xfrm>
          <a:custGeom>
            <a:avLst/>
            <a:gdLst/>
            <a:ahLst/>
            <a:cxnLst/>
            <a:rect r="r" b="b" t="t" l="l"/>
            <a:pathLst>
              <a:path h="8771089" w="9665112">
                <a:moveTo>
                  <a:pt x="0" y="0"/>
                </a:moveTo>
                <a:lnTo>
                  <a:pt x="9665112" y="0"/>
                </a:lnTo>
                <a:lnTo>
                  <a:pt x="9665112" y="8771089"/>
                </a:lnTo>
                <a:lnTo>
                  <a:pt x="0" y="8771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548338" y="1482505"/>
            <a:ext cx="13468843" cy="8663156"/>
            <a:chOff x="0" y="0"/>
            <a:chExt cx="3547350" cy="228165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547349" cy="2281654"/>
            </a:xfrm>
            <a:custGeom>
              <a:avLst/>
              <a:gdLst/>
              <a:ahLst/>
              <a:cxnLst/>
              <a:rect r="r" b="b" t="t" l="l"/>
              <a:pathLst>
                <a:path h="2281654" w="3547349">
                  <a:moveTo>
                    <a:pt x="0" y="0"/>
                  </a:moveTo>
                  <a:lnTo>
                    <a:pt x="3547349" y="0"/>
                  </a:lnTo>
                  <a:lnTo>
                    <a:pt x="3547349" y="2281654"/>
                  </a:lnTo>
                  <a:lnTo>
                    <a:pt x="0" y="22816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48A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374478" y="8205561"/>
            <a:ext cx="1769644" cy="1711728"/>
          </a:xfrm>
          <a:custGeom>
            <a:avLst/>
            <a:gdLst/>
            <a:ahLst/>
            <a:cxnLst/>
            <a:rect r="r" b="b" t="t" l="l"/>
            <a:pathLst>
              <a:path h="1711728" w="1769644">
                <a:moveTo>
                  <a:pt x="0" y="0"/>
                </a:moveTo>
                <a:lnTo>
                  <a:pt x="1769644" y="0"/>
                </a:lnTo>
                <a:lnTo>
                  <a:pt x="1769644" y="1711728"/>
                </a:lnTo>
                <a:lnTo>
                  <a:pt x="0" y="1711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017180" y="-1431186"/>
            <a:ext cx="3656258" cy="365625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6085397" y="2796124"/>
            <a:ext cx="6076393" cy="0"/>
          </a:xfrm>
          <a:prstGeom prst="line">
            <a:avLst/>
          </a:prstGeom>
          <a:ln cap="flat" w="38100">
            <a:solidFill>
              <a:srgbClr val="048A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3617324" y="1768434"/>
            <a:ext cx="11330870" cy="8148855"/>
          </a:xfrm>
          <a:custGeom>
            <a:avLst/>
            <a:gdLst/>
            <a:ahLst/>
            <a:cxnLst/>
            <a:rect r="r" b="b" t="t" l="l"/>
            <a:pathLst>
              <a:path h="8148855" w="11330870">
                <a:moveTo>
                  <a:pt x="0" y="0"/>
                </a:moveTo>
                <a:lnTo>
                  <a:pt x="11330870" y="0"/>
                </a:lnTo>
                <a:lnTo>
                  <a:pt x="11330870" y="8148855"/>
                </a:lnTo>
                <a:lnTo>
                  <a:pt x="0" y="81488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682" t="-7780" r="-667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971304" y="471078"/>
            <a:ext cx="6345392" cy="1582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74"/>
              </a:lnSpc>
            </a:pPr>
            <a:r>
              <a:rPr lang="en-US" sz="4586" spc="311">
                <a:solidFill>
                  <a:srgbClr val="048AFF"/>
                </a:solidFill>
                <a:latin typeface="Now Bold"/>
              </a:rPr>
              <a:t>Proposed Timeline:</a:t>
            </a:r>
          </a:p>
          <a:p>
            <a:pPr algn="ctr">
              <a:lnSpc>
                <a:spcPts val="6374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DAFu3w8iaTk</dc:identifier>
  <dcterms:modified xsi:type="dcterms:W3CDTF">2011-08-01T06:04:30Z</dcterms:modified>
  <cp:revision>1</cp:revision>
  <dc:title>SPL_1 SWE_4304</dc:title>
</cp:coreProperties>
</file>